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11"/>
  </p:notesMasterIdLst>
  <p:sldIdLst>
    <p:sldId id="268" r:id="rId2"/>
    <p:sldId id="256" r:id="rId3"/>
    <p:sldId id="272" r:id="rId4"/>
    <p:sldId id="274" r:id="rId5"/>
    <p:sldId id="260" r:id="rId6"/>
    <p:sldId id="273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CC"/>
    <a:srgbClr val="CCCCFF"/>
    <a:srgbClr val="66CCFF"/>
    <a:srgbClr val="FF66FF"/>
    <a:srgbClr val="CCFFFF"/>
    <a:srgbClr val="FF3737"/>
    <a:srgbClr val="AD2D13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EF906B2-961B-4027-8B40-69D6099399FA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A4AFE5-9AC1-4278-AECF-3052456D2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4CF068-06BA-4015-9D09-231BA7ED4B4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50D56-E338-4D92-AAD8-1B043B26E362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Đặng Thị Xuân Chi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E45CC-35C0-4631-905F-B0ACFF693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738E9-E938-430C-954C-6CED54BDF13D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Đặng Thị Xuân Chi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93177-E349-4439-BC80-0193B4E82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F6ADE-11BD-41EF-A643-B52AFB7761E0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Đặng Thị Xuân Chi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14065-B5D5-480B-92AB-BDAEFF7CD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5EA4C-73DB-4F66-B390-A50A18786B27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Đặng Thị Xuân Chi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5F89-03BC-4079-A58C-6FD5460A6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447F2-F3EB-4036-8F43-B48465F47E84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Đặng Thị Xuân Chi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199EC-088C-41BF-B3D5-2F0098916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FB9B7-B0FB-4ECB-AFC5-BBCC8341F7CA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Đặng Thị Xuân Chi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9B8ED-A73C-49AE-B223-9A5A2AF50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BF038-6165-4932-912E-870DB8E24745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Đặng Thị Xuân Chi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3AB57-842E-4F47-A765-99DC7536C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C3834-0A98-46C7-AF6E-3B525C34C23C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Đặng Thị Xuân Chi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3CC71-4541-4173-90AA-33A1F7338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D012B-081F-46C9-9462-802C49E1C07E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Đặng Thị Xuân Chi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16370-BB61-4F2B-A575-B76EC22A0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97A6B-99CC-4A1B-9783-9F660400E373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Đặng Thị Xuân Chi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9DD9A-8E9B-4B69-A174-E345B8EF3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18B06-B811-4E51-AD9B-AA26390F2F75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Đặng Thị Xuân Chi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03E72-E7C8-4A14-B223-AD2AE5A8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2F621-D3B2-4B14-8CE2-F78F9FB8BFBB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Đặng Thị Xuân Chi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4CE67-AC44-4FFC-ABA0-5D5AE40DD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A7BEA003-D13F-427F-BF32-DFBF9D4C726E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/>
              <a:t>Đặng Thị Xuân Chi 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164A374-4713-420E-874B-105112756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Welcome\My%20Documents\nh&#7841;c%20l&#7899;p%204\03%20Track%203.wma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0"/>
          <p:cNvSpPr txBox="1">
            <a:spLocks noChangeArrowheads="1"/>
          </p:cNvSpPr>
          <p:nvPr/>
        </p:nvSpPr>
        <p:spPr bwMode="auto">
          <a:xfrm>
            <a:off x="533400" y="3962400"/>
            <a:ext cx="83058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MÔN: LUYỆN TỪ VÀ CÂU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NGƯỜI DẠY: NGUYỄN THỊ THÚY VÂN             </a:t>
            </a:r>
          </a:p>
        </p:txBody>
      </p:sp>
      <p:sp>
        <p:nvSpPr>
          <p:cNvPr id="2051" name="WordArt 15"/>
          <p:cNvSpPr>
            <a:spLocks noChangeArrowheads="1" noChangeShapeType="1" noTextEdit="1"/>
          </p:cNvSpPr>
          <p:nvPr/>
        </p:nvSpPr>
        <p:spPr bwMode="auto">
          <a:xfrm>
            <a:off x="609600" y="0"/>
            <a:ext cx="7696200" cy="4038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CHÀO MỪNG QUÍ THẦY CÔ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286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18"/>
          <p:cNvSpPr txBox="1">
            <a:spLocks noChangeArrowheads="1"/>
          </p:cNvSpPr>
          <p:nvPr/>
        </p:nvSpPr>
        <p:spPr bwMode="auto">
          <a:xfrm>
            <a:off x="1524000" y="3886200"/>
            <a:ext cx="65532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C1C1D"/>
                </a:solidFill>
              </a:rPr>
              <a:t>Môn: LUYỆN TỪ VÀ CÂU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C1C1D"/>
                </a:solidFill>
              </a:rPr>
              <a:t> </a:t>
            </a:r>
          </a:p>
        </p:txBody>
      </p:sp>
      <p:pic>
        <p:nvPicPr>
          <p:cNvPr id="2067" name="03 Track 3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AutoShape 20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7848600" y="5562600"/>
            <a:ext cx="1042988" cy="1042988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4505" fill="hold"/>
                                        <p:tgtEl>
                                          <p:spTgt spid="20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6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457200" y="38100"/>
            <a:ext cx="838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u="sng"/>
              <a:t>Luyện từ và câu</a:t>
            </a:r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04800" y="1447800"/>
            <a:ext cx="3429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u="sng">
                <a:solidFill>
                  <a:srgbClr val="FF0000"/>
                </a:solidFill>
              </a:rPr>
              <a:t>Kiểm tra bài cũ: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57200" y="236220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1. Dấu hai chấm dùng để làm gì?</a:t>
            </a:r>
            <a:r>
              <a:rPr lang="en-US" sz="3000"/>
              <a:t> 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33400" y="3200400"/>
            <a:ext cx="7772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/>
              <a:t>2. Khi báo hiệu lời nói của nhân vật, dấu hai chấm được dùng phối hợp với dấu câu nào nữa? 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41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8458200" cy="476250"/>
          </a:xfrm>
          <a:noFill/>
        </p:spPr>
        <p:txBody>
          <a:bodyPr/>
          <a:lstStyle/>
          <a:p>
            <a:r>
              <a:rPr lang="en-US" sz="2800" smtClean="0">
                <a:solidFill>
                  <a:schemeClr val="accent2"/>
                </a:solidFill>
              </a:rPr>
              <a:t>    </a:t>
            </a:r>
            <a:r>
              <a:rPr lang="en-US" sz="2800" smtClean="0">
                <a:solidFill>
                  <a:srgbClr val="0000FF"/>
                </a:solidFill>
              </a:rPr>
              <a:t>giúp đỡ, học hành, học sinh, tiên tiến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 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 </a:t>
            </a:r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457200" y="38100"/>
            <a:ext cx="838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u="sng"/>
              <a:t>Luyện từ và câu:</a:t>
            </a:r>
            <a:r>
              <a:rPr lang="en-US" b="1"/>
              <a:t>       </a:t>
            </a:r>
            <a:r>
              <a:rPr lang="en-US" b="1">
                <a:solidFill>
                  <a:srgbClr val="FF0000"/>
                </a:solidFill>
              </a:rPr>
              <a:t>Từ đơn và từ phức</a:t>
            </a:r>
            <a:endParaRPr lang="en-US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304800" y="30480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/>
              <a:t>  </a:t>
            </a:r>
            <a:endParaRPr lang="en-US"/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28600" y="1981200"/>
            <a:ext cx="8534400" cy="257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romanUcPeriod"/>
            </a:pPr>
            <a:r>
              <a:rPr lang="en-US" sz="2800"/>
              <a:t>Nhận xét: </a:t>
            </a:r>
            <a:r>
              <a:rPr lang="en-US" sz="2000" b="1" i="1"/>
              <a:t>Câu sau đây có 14 từ, mỗi từ được phân cách bằng một dấu gạch chéo: </a:t>
            </a:r>
            <a:endParaRPr lang="en-US" sz="2800" b="1" i="1"/>
          </a:p>
          <a:p>
            <a:pPr marL="457200" indent="-457200" eaLnBrk="1" hangingPunct="1">
              <a:spcBef>
                <a:spcPct val="50000"/>
              </a:spcBef>
            </a:pPr>
            <a:r>
              <a:rPr lang="en-US" sz="2800"/>
              <a:t>        Nhờ </a:t>
            </a:r>
            <a:r>
              <a:rPr lang="en-US" sz="2800">
                <a:solidFill>
                  <a:srgbClr val="FF0000"/>
                </a:solidFill>
              </a:rPr>
              <a:t>/</a:t>
            </a:r>
            <a:r>
              <a:rPr lang="en-US" sz="2800"/>
              <a:t> bạn </a:t>
            </a:r>
            <a:r>
              <a:rPr lang="en-US" sz="2800">
                <a:solidFill>
                  <a:srgbClr val="FF0000"/>
                </a:solidFill>
              </a:rPr>
              <a:t>/ </a:t>
            </a:r>
            <a:r>
              <a:rPr lang="en-US" sz="2800"/>
              <a:t>giúp đỡ </a:t>
            </a:r>
            <a:r>
              <a:rPr lang="en-US" sz="2800">
                <a:solidFill>
                  <a:srgbClr val="FF0000"/>
                </a:solidFill>
              </a:rPr>
              <a:t>/</a:t>
            </a:r>
            <a:r>
              <a:rPr lang="en-US" sz="2800"/>
              <a:t>, lại </a:t>
            </a:r>
            <a:r>
              <a:rPr lang="en-US" sz="2800">
                <a:solidFill>
                  <a:srgbClr val="FF0000"/>
                </a:solidFill>
              </a:rPr>
              <a:t>/</a:t>
            </a:r>
            <a:r>
              <a:rPr lang="en-US" sz="2800"/>
              <a:t>có </a:t>
            </a:r>
            <a:r>
              <a:rPr lang="en-US" sz="2800">
                <a:solidFill>
                  <a:srgbClr val="FF0000"/>
                </a:solidFill>
              </a:rPr>
              <a:t>/</a:t>
            </a:r>
            <a:r>
              <a:rPr lang="en-US" sz="2800"/>
              <a:t> chí  </a:t>
            </a:r>
            <a:r>
              <a:rPr lang="en-US" sz="2800">
                <a:solidFill>
                  <a:srgbClr val="FF0000"/>
                </a:solidFill>
              </a:rPr>
              <a:t>/</a:t>
            </a:r>
            <a:r>
              <a:rPr lang="en-US" sz="2800"/>
              <a:t>học hành</a:t>
            </a:r>
            <a:r>
              <a:rPr lang="en-US" sz="2800">
                <a:solidFill>
                  <a:srgbClr val="FF0000"/>
                </a:solidFill>
              </a:rPr>
              <a:t>/</a:t>
            </a:r>
            <a:r>
              <a:rPr lang="en-US" sz="2800"/>
              <a:t>, nhiều </a:t>
            </a:r>
            <a:r>
              <a:rPr lang="en-US" sz="2800">
                <a:solidFill>
                  <a:srgbClr val="FF0000"/>
                </a:solidFill>
              </a:rPr>
              <a:t>/</a:t>
            </a:r>
            <a:r>
              <a:rPr lang="en-US" sz="2800"/>
              <a:t>năm</a:t>
            </a:r>
            <a:r>
              <a:rPr lang="en-US" sz="2800">
                <a:solidFill>
                  <a:srgbClr val="FF0000"/>
                </a:solidFill>
              </a:rPr>
              <a:t>/</a:t>
            </a:r>
            <a:r>
              <a:rPr lang="en-US" sz="2800"/>
              <a:t>liền </a:t>
            </a:r>
            <a:r>
              <a:rPr lang="en-US" sz="2800">
                <a:solidFill>
                  <a:srgbClr val="FF0000"/>
                </a:solidFill>
              </a:rPr>
              <a:t>/</a:t>
            </a:r>
            <a:r>
              <a:rPr lang="en-US" sz="2800"/>
              <a:t>, Hanh </a:t>
            </a:r>
            <a:r>
              <a:rPr lang="en-US" sz="2800">
                <a:solidFill>
                  <a:srgbClr val="FF0000"/>
                </a:solidFill>
              </a:rPr>
              <a:t>/</a:t>
            </a:r>
            <a:r>
              <a:rPr lang="en-US" sz="2800"/>
              <a:t>là </a:t>
            </a:r>
            <a:r>
              <a:rPr lang="en-US" sz="2800">
                <a:solidFill>
                  <a:srgbClr val="FF0000"/>
                </a:solidFill>
              </a:rPr>
              <a:t>/</a:t>
            </a:r>
            <a:r>
              <a:rPr lang="en-US" sz="2800"/>
              <a:t>học sinh </a:t>
            </a:r>
            <a:r>
              <a:rPr lang="en-US" sz="2800">
                <a:solidFill>
                  <a:srgbClr val="FF0000"/>
                </a:solidFill>
              </a:rPr>
              <a:t>/</a:t>
            </a:r>
            <a:r>
              <a:rPr lang="en-US" sz="2800"/>
              <a:t>tiên tiến</a:t>
            </a:r>
            <a:r>
              <a:rPr lang="en-US" sz="2800">
                <a:solidFill>
                  <a:srgbClr val="FF0000"/>
                </a:solidFill>
              </a:rPr>
              <a:t>/</a:t>
            </a:r>
            <a:r>
              <a:rPr lang="en-US" sz="2800"/>
              <a:t>. </a:t>
            </a:r>
          </a:p>
          <a:p>
            <a:pPr marL="457200" indent="-457200">
              <a:spcBef>
                <a:spcPct val="50000"/>
              </a:spcBef>
              <a:buFontTx/>
              <a:buAutoNum type="romanUcPeriod"/>
            </a:pPr>
            <a:endParaRPr lang="en-US" sz="3000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52400" y="3749675"/>
            <a:ext cx="8686800" cy="30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2800" b="1" i="1"/>
              <a:t>Hãy chia các từ trên thành hai loại: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 - Từ chỉ gồm một tiếng: </a:t>
            </a:r>
            <a:r>
              <a:rPr lang="en-US" sz="2800">
                <a:solidFill>
                  <a:srgbClr val="FF0000"/>
                </a:solidFill>
              </a:rPr>
              <a:t> </a:t>
            </a:r>
            <a:endParaRPr lang="en-US" sz="2800"/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/>
              <a:t>-Từ gồm nhiều tiếng:</a:t>
            </a:r>
            <a:r>
              <a:rPr lang="en-US" sz="2800">
                <a:solidFill>
                  <a:schemeClr val="accent2"/>
                </a:solidFill>
              </a:rPr>
              <a:t> </a:t>
            </a:r>
            <a:r>
              <a:rPr lang="en-US" sz="2800">
                <a:solidFill>
                  <a:srgbClr val="FF0000"/>
                </a:solidFill>
              </a:rPr>
              <a:t> </a:t>
            </a:r>
            <a:endParaRPr lang="en-US" sz="2800">
              <a:solidFill>
                <a:schemeClr val="accent2"/>
              </a:solidFill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</a:rPr>
              <a:t>              </a:t>
            </a:r>
            <a:endParaRPr lang="en-US" sz="28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" y="49530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    </a:t>
            </a:r>
            <a:r>
              <a:rPr lang="en-US" sz="2800">
                <a:solidFill>
                  <a:srgbClr val="0000FF"/>
                </a:solidFill>
              </a:rPr>
              <a:t>Nhờ, bạn, lại, có, chí, nhiều, năm, liền,Hanh, là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419600" y="43434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3737"/>
                </a:solidFill>
              </a:rPr>
              <a:t>(Từ đơn)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733800" y="56388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 </a:t>
            </a:r>
            <a:r>
              <a:rPr lang="en-US" sz="2800">
                <a:solidFill>
                  <a:srgbClr val="FF3737"/>
                </a:solidFill>
              </a:rPr>
              <a:t>(Từ phức)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5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  <p:bldP spid="35846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 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88B6F6-3AF0-40E9-89D1-AB447A803EF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8610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2. Theo em: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/>
              <a:t>Tiếng dùng để làm gì? 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52400" y="1600200"/>
            <a:ext cx="8763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Tiếng dùng để cấu tạo  từ: Có thể dùng một tiếng để tạo nên 1 từ. Đó là </a:t>
            </a:r>
            <a:r>
              <a:rPr lang="en-US" b="1" i="1">
                <a:solidFill>
                  <a:srgbClr val="FF0000"/>
                </a:solidFill>
              </a:rPr>
              <a:t>từ đơn</a:t>
            </a:r>
            <a:r>
              <a:rPr lang="en-US">
                <a:solidFill>
                  <a:srgbClr val="0000CC"/>
                </a:solidFill>
              </a:rPr>
              <a:t>. Cũng có thể phải dùng từ 2 tiếng trở lên để tạo nên 1 từ. Đó là </a:t>
            </a:r>
            <a:r>
              <a:rPr lang="en-US" b="1" i="1">
                <a:solidFill>
                  <a:srgbClr val="FF0000"/>
                </a:solidFill>
              </a:rPr>
              <a:t>từ phức</a:t>
            </a:r>
            <a:r>
              <a:rPr lang="en-US" b="1" i="1">
                <a:solidFill>
                  <a:srgbClr val="0000CC"/>
                </a:solidFill>
              </a:rPr>
              <a:t>. 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04800" y="3657600"/>
            <a:ext cx="495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-Từ dùng để làm gì? 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228600" y="4343400"/>
            <a:ext cx="8382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Từ được dùng để: biểu thị sự vật, hoạt động, đặc điểm….( tức là biểu thị ý nghĩa) và dùng để tạo nên câu.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37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3" grpId="0"/>
      <p:bldP spid="378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38100"/>
            <a:ext cx="838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u="sng"/>
              <a:t>Luyện từ và câu:</a:t>
            </a:r>
            <a:r>
              <a:rPr lang="en-US" b="1"/>
              <a:t>       </a:t>
            </a:r>
            <a:r>
              <a:rPr lang="en-US" b="1">
                <a:solidFill>
                  <a:srgbClr val="FF0000"/>
                </a:solidFill>
              </a:rPr>
              <a:t>Từ đơn và từ phức</a:t>
            </a:r>
            <a:endParaRPr lang="en-US"/>
          </a:p>
        </p:txBody>
      </p:sp>
      <p:sp>
        <p:nvSpPr>
          <p:cNvPr id="6147" name="AutoShape 8"/>
          <p:cNvSpPr>
            <a:spLocks noChangeArrowheads="1"/>
          </p:cNvSpPr>
          <p:nvPr/>
        </p:nvSpPr>
        <p:spPr bwMode="auto">
          <a:xfrm>
            <a:off x="152400" y="1447800"/>
            <a:ext cx="8610600" cy="54102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accent1"/>
              </a:gs>
              <a:gs pos="100000">
                <a:srgbClr val="FFFF66"/>
              </a:gs>
            </a:gsLst>
            <a:lin ang="5400000" scaled="1"/>
          </a:gradFill>
          <a:ln w="5715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u="sng">
              <a:solidFill>
                <a:srgbClr val="1C1C1C"/>
              </a:solidFill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838200" y="3429000"/>
            <a:ext cx="8001000" cy="269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100">
                <a:solidFill>
                  <a:srgbClr val="0000CC"/>
                </a:solidFill>
              </a:rPr>
              <a:t>  Tiếng cấu tạo nên từ. Từ chỉ gồm một tiếng gọi là </a:t>
            </a:r>
            <a:r>
              <a:rPr lang="en-US" sz="3100" i="1">
                <a:solidFill>
                  <a:srgbClr val="0000CC"/>
                </a:solidFill>
              </a:rPr>
              <a:t>từ đơn</a:t>
            </a:r>
            <a:r>
              <a:rPr lang="en-US" sz="3100">
                <a:solidFill>
                  <a:srgbClr val="0000CC"/>
                </a:solidFill>
              </a:rPr>
              <a:t>. Từ gồm hai hay nhiều tiếng gọi là </a:t>
            </a:r>
            <a:r>
              <a:rPr lang="en-US" sz="3100" i="1">
                <a:solidFill>
                  <a:srgbClr val="0000CC"/>
                </a:solidFill>
              </a:rPr>
              <a:t>từ phức.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100">
                <a:solidFill>
                  <a:srgbClr val="0000CC"/>
                </a:solidFill>
              </a:rPr>
              <a:t>Từ nào cũng có nghĩa và dùng để tạo nên câu.</a:t>
            </a:r>
            <a:r>
              <a:rPr lang="en-US" sz="3000">
                <a:solidFill>
                  <a:srgbClr val="0000CC"/>
                </a:solidFill>
              </a:rPr>
              <a:t>  </a:t>
            </a:r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1171575" y="2716213"/>
            <a:ext cx="2209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1C1C1C"/>
                </a:solidFill>
              </a:rPr>
              <a:t>II. Ghi nhớ: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 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 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 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0" y="2057400"/>
            <a:ext cx="88392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2400"/>
              <a:t>Bài 1. Dùng dấu gạch chéo ( / ) để phân cách các từ trong hai câu thơ cuối đoạn:</a:t>
            </a:r>
          </a:p>
          <a:p>
            <a:pPr marL="342900" indent="-342900" algn="ctr" eaLnBrk="1" hangingPunct="1">
              <a:spcBef>
                <a:spcPct val="50000"/>
              </a:spcBef>
            </a:pPr>
            <a:r>
              <a:rPr lang="en-US" sz="2400"/>
              <a:t>     </a:t>
            </a:r>
            <a:r>
              <a:rPr lang="en-US" sz="2400">
                <a:solidFill>
                  <a:srgbClr val="0000CC"/>
                </a:solidFill>
              </a:rPr>
              <a:t>Chỉ/ còn/ truyện cổ/ thiết tha/</a:t>
            </a:r>
          </a:p>
          <a:p>
            <a:pPr marL="342900" indent="-342900"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             Cho/ tôi/ nhận mặt/ ông cha/ của mình/</a:t>
            </a:r>
          </a:p>
          <a:p>
            <a:pPr marL="342900" indent="-342900" eaLnBrk="1" hangingPunct="1">
              <a:spcBef>
                <a:spcPct val="50000"/>
              </a:spcBef>
            </a:pPr>
            <a:endParaRPr lang="en-US" sz="2400">
              <a:solidFill>
                <a:srgbClr val="0000CC"/>
              </a:solidFill>
            </a:endParaRPr>
          </a:p>
          <a:p>
            <a:pPr marL="342900" indent="-342900" eaLnBrk="1" hangingPunct="1">
              <a:spcBef>
                <a:spcPct val="50000"/>
              </a:spcBef>
            </a:pPr>
            <a:endParaRPr lang="en-US" sz="2400">
              <a:solidFill>
                <a:srgbClr val="0000CC"/>
              </a:solidFill>
            </a:endParaRP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400"/>
              <a:t>Ghi lại các từ đơn và từ phức trong hai câu thơ trên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400"/>
              <a:t>-Từ đơn:  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400"/>
              <a:t>-Từ phức: </a:t>
            </a: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242888" y="4343400"/>
            <a:ext cx="8686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/>
              <a:t>   </a:t>
            </a:r>
            <a:endParaRPr lang="en-US" sz="2000" b="1"/>
          </a:p>
          <a:p>
            <a:pPr eaLnBrk="1" hangingPunct="1">
              <a:spcBef>
                <a:spcPct val="50000"/>
              </a:spcBef>
            </a:pPr>
            <a:r>
              <a:rPr lang="en-US" sz="2400"/>
              <a:t>     </a:t>
            </a:r>
            <a:endParaRPr lang="en-US" sz="2000" b="1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676400" y="56388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900">
                <a:solidFill>
                  <a:srgbClr val="0000CC"/>
                </a:solidFill>
              </a:rPr>
              <a:t>  </a:t>
            </a:r>
            <a:r>
              <a:rPr lang="en-US" sz="2400">
                <a:solidFill>
                  <a:srgbClr val="0000FF"/>
                </a:solidFill>
              </a:rPr>
              <a:t>Rất, rất, vừa, lại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1676400" y="6319838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Công bằng, thông minh, độ lượng, đa tình, đa mang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295400" y="1524000"/>
            <a:ext cx="8534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           </a:t>
            </a:r>
            <a:r>
              <a:rPr lang="en-US" sz="3000">
                <a:solidFill>
                  <a:srgbClr val="0000CC"/>
                </a:solidFill>
              </a:rPr>
              <a:t> 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0" y="4057650"/>
            <a:ext cx="9144000" cy="137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400"/>
              </a:spcBef>
            </a:pPr>
            <a:r>
              <a:rPr lang="en-US" sz="2400">
                <a:solidFill>
                  <a:srgbClr val="0000CC"/>
                </a:solidFill>
              </a:rPr>
              <a:t>     Rất</a:t>
            </a:r>
            <a:r>
              <a:rPr lang="en-US" sz="2400">
                <a:solidFill>
                  <a:srgbClr val="FF0000"/>
                </a:solidFill>
              </a:rPr>
              <a:t>  </a:t>
            </a:r>
            <a:r>
              <a:rPr lang="en-US" sz="2400">
                <a:solidFill>
                  <a:srgbClr val="0000CC"/>
                </a:solidFill>
              </a:rPr>
              <a:t>công bằng, rất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>
                <a:solidFill>
                  <a:srgbClr val="0000CC"/>
                </a:solidFill>
              </a:rPr>
              <a:t> thông minh</a:t>
            </a:r>
            <a:endParaRPr lang="en-US" sz="2400">
              <a:solidFill>
                <a:srgbClr val="FF0000"/>
              </a:solidFill>
            </a:endParaRPr>
          </a:p>
          <a:p>
            <a:pPr algn="ctr">
              <a:spcBef>
                <a:spcPts val="1400"/>
              </a:spcBef>
            </a:pPr>
            <a:r>
              <a:rPr lang="en-US" sz="2400">
                <a:solidFill>
                  <a:srgbClr val="0000CC"/>
                </a:solidFill>
              </a:rPr>
              <a:t>        Vừa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>
                <a:solidFill>
                  <a:srgbClr val="0000CC"/>
                </a:solidFill>
              </a:rPr>
              <a:t> độ lượng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>
                <a:solidFill>
                  <a:srgbClr val="0000CC"/>
                </a:solidFill>
              </a:rPr>
              <a:t> lại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>
                <a:solidFill>
                  <a:srgbClr val="0000CC"/>
                </a:solidFill>
              </a:rPr>
              <a:t> đa tình, đa mang.</a:t>
            </a:r>
            <a:r>
              <a:rPr lang="en-US" sz="2400"/>
              <a:t>              </a:t>
            </a:r>
          </a:p>
          <a:p>
            <a:pPr algn="ctr"/>
            <a:endParaRPr lang="en-US" sz="2400"/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 rot="5400000">
            <a:off x="3009900" y="4305300"/>
            <a:ext cx="304800" cy="7620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 rot="5400000">
            <a:off x="4610100" y="4305300"/>
            <a:ext cx="304800" cy="7620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 rot="5400000">
            <a:off x="5143500" y="4305300"/>
            <a:ext cx="304800" cy="7620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 rot="5400000">
            <a:off x="6819900" y="4305300"/>
            <a:ext cx="304800" cy="7620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 rot="5400000">
            <a:off x="5905500" y="4838700"/>
            <a:ext cx="304800" cy="7620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 rot="5400000">
            <a:off x="4762500" y="4838700"/>
            <a:ext cx="304800" cy="7620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 rot="5400000">
            <a:off x="4305300" y="4838700"/>
            <a:ext cx="304800" cy="7620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rot="5400000">
            <a:off x="2900363" y="4838700"/>
            <a:ext cx="304800" cy="7620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7187" name="Text Box 2"/>
          <p:cNvSpPr txBox="1">
            <a:spLocks noChangeArrowheads="1"/>
          </p:cNvSpPr>
          <p:nvPr/>
        </p:nvSpPr>
        <p:spPr bwMode="auto">
          <a:xfrm>
            <a:off x="457200" y="38100"/>
            <a:ext cx="838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u="sng"/>
              <a:t>Luyện từ và câu:</a:t>
            </a:r>
            <a:r>
              <a:rPr lang="en-US" b="1"/>
              <a:t>       </a:t>
            </a:r>
            <a:r>
              <a:rPr lang="en-US" b="1">
                <a:solidFill>
                  <a:srgbClr val="FF0000"/>
                </a:solidFill>
              </a:rPr>
              <a:t>Từ đơn và từ phức</a:t>
            </a:r>
            <a:endParaRPr lang="en-US"/>
          </a:p>
        </p:txBody>
      </p:sp>
      <p:sp>
        <p:nvSpPr>
          <p:cNvPr id="7188" name="Text Box 22"/>
          <p:cNvSpPr txBox="1">
            <a:spLocks noChangeArrowheads="1"/>
          </p:cNvSpPr>
          <p:nvPr/>
        </p:nvSpPr>
        <p:spPr bwMode="auto">
          <a:xfrm>
            <a:off x="381000" y="14478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III. Luyện tập: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3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68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52400" y="2057400"/>
            <a:ext cx="8686800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/>
              <a:t>Bài 2.</a:t>
            </a:r>
            <a:r>
              <a:rPr lang="en-US" sz="3000"/>
              <a:t> Tìm trong từ điển và ghi lại :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000"/>
              <a:t> 3 từ đơn: </a:t>
            </a:r>
          </a:p>
          <a:p>
            <a:pPr eaLnBrk="1" hangingPunct="1">
              <a:spcBef>
                <a:spcPct val="50000"/>
              </a:spcBef>
            </a:pPr>
            <a:endParaRPr lang="en-US" sz="3000"/>
          </a:p>
          <a:p>
            <a:pPr eaLnBrk="1" hangingPunct="1">
              <a:spcBef>
                <a:spcPct val="50000"/>
              </a:spcBef>
            </a:pPr>
            <a:r>
              <a:rPr lang="en-US" sz="3000"/>
              <a:t>- 3 từ phức:</a:t>
            </a:r>
          </a:p>
        </p:txBody>
      </p:sp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1447800" y="5867400"/>
            <a:ext cx="510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6" name="TextBox 5"/>
          <p:cNvSpPr txBox="1">
            <a:spLocks noChangeArrowheads="1"/>
          </p:cNvSpPr>
          <p:nvPr/>
        </p:nvSpPr>
        <p:spPr bwMode="auto">
          <a:xfrm>
            <a:off x="838200" y="5105400"/>
            <a:ext cx="7772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 </a:t>
            </a:r>
            <a:endParaRPr lang="en-US" sz="2800"/>
          </a:p>
        </p:txBody>
      </p:sp>
      <p:sp>
        <p:nvSpPr>
          <p:cNvPr id="8197" name="Text Box 2"/>
          <p:cNvSpPr txBox="1">
            <a:spLocks noChangeArrowheads="1"/>
          </p:cNvSpPr>
          <p:nvPr/>
        </p:nvSpPr>
        <p:spPr bwMode="auto">
          <a:xfrm>
            <a:off x="457200" y="38100"/>
            <a:ext cx="838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u="sng"/>
              <a:t>Luyện từ và câu:</a:t>
            </a:r>
            <a:r>
              <a:rPr lang="en-US" b="1"/>
              <a:t>       </a:t>
            </a:r>
            <a:r>
              <a:rPr lang="en-US" b="1">
                <a:solidFill>
                  <a:srgbClr val="FF0000"/>
                </a:solidFill>
              </a:rPr>
              <a:t>Từ đơn và từ phức</a:t>
            </a:r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133600" y="3276600"/>
            <a:ext cx="5257800" cy="641350"/>
          </a:xfrm>
          <a:prstGeom prst="rect">
            <a:avLst/>
          </a:prstGeom>
          <a:solidFill>
            <a:srgbClr val="777777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66"/>
                </a:solidFill>
              </a:rPr>
              <a:t>buồn, mía, núi, no, vui,</a:t>
            </a:r>
            <a:r>
              <a:rPr lang="en-US" sz="3600">
                <a:latin typeface="Times New Roman" pitchFamily="18" charset="0"/>
              </a:rPr>
              <a:t> </a:t>
            </a:r>
            <a:r>
              <a:rPr lang="en-US" sz="3600">
                <a:solidFill>
                  <a:srgbClr val="FFFF66"/>
                </a:solidFill>
                <a:latin typeface="Times New Roman" pitchFamily="18" charset="0"/>
              </a:rPr>
              <a:t>…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905000" y="4953000"/>
            <a:ext cx="5562600" cy="519113"/>
          </a:xfrm>
          <a:prstGeom prst="rect">
            <a:avLst/>
          </a:prstGeom>
          <a:solidFill>
            <a:srgbClr val="777777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66"/>
                </a:solidFill>
              </a:rPr>
              <a:t>đặc điểm, hung dữ, anh dũng, …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8201" grpId="0" animBg="1"/>
      <p:bldP spid="820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0" name="Text Box 60"/>
          <p:cNvSpPr txBox="1">
            <a:spLocks noChangeArrowheads="1"/>
          </p:cNvSpPr>
          <p:nvPr/>
        </p:nvSpPr>
        <p:spPr bwMode="auto">
          <a:xfrm>
            <a:off x="228600" y="1981200"/>
            <a:ext cx="8534400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Bài 3. Đặt câu với một từ đơn hoặc một từ phức vừa tìm được ở bài tập 2 :</a:t>
            </a:r>
          </a:p>
          <a:p>
            <a:pPr>
              <a:spcBef>
                <a:spcPct val="50000"/>
              </a:spcBef>
            </a:pPr>
            <a:r>
              <a:rPr lang="en-US"/>
              <a:t> 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457200" y="38100"/>
            <a:ext cx="838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u="sng"/>
              <a:t>Luyện từ và câu:</a:t>
            </a:r>
            <a:r>
              <a:rPr lang="en-US" b="1"/>
              <a:t>       </a:t>
            </a:r>
            <a:r>
              <a:rPr lang="en-US" b="1">
                <a:solidFill>
                  <a:srgbClr val="FF0000"/>
                </a:solidFill>
              </a:rPr>
              <a:t>Từ đơn và từ phức</a:t>
            </a:r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52400" y="3505200"/>
            <a:ext cx="88392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</a:rPr>
              <a:t>M :</a:t>
            </a:r>
            <a:r>
              <a:rPr lang="en-US" sz="2800" b="1">
                <a:solidFill>
                  <a:schemeClr val="tx2"/>
                </a:solidFill>
              </a:rPr>
              <a:t> </a:t>
            </a:r>
            <a:r>
              <a:rPr lang="en-US" sz="2800" b="1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lang="en-US" sz="2800" b="1">
                <a:solidFill>
                  <a:schemeClr val="tx2"/>
                </a:solidFill>
              </a:rPr>
              <a:t>Đặt câu với từ </a:t>
            </a:r>
            <a:r>
              <a:rPr lang="en-US" sz="2800" b="1">
                <a:solidFill>
                  <a:srgbClr val="FF0000"/>
                </a:solidFill>
              </a:rPr>
              <a:t>đoàn kết</a:t>
            </a:r>
            <a:r>
              <a:rPr lang="en-US" sz="2800" b="1">
                <a:solidFill>
                  <a:schemeClr val="tx2"/>
                </a:solidFill>
              </a:rPr>
              <a:t>)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	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Đoàn kết</a:t>
            </a:r>
            <a:r>
              <a:rPr lang="en-US" sz="2800" b="1">
                <a:solidFill>
                  <a:schemeClr val="tx2"/>
                </a:solidFill>
                <a:latin typeface="Times New Roman" pitchFamily="18" charset="0"/>
              </a:rPr>
              <a:t> là truyền thống quý báu của nhân dân ta.</a:t>
            </a:r>
            <a:endParaRPr lang="en-US" sz="2800" b="1">
              <a:solidFill>
                <a:schemeClr val="bg2"/>
              </a:solidFill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0" grpId="0"/>
      <p:bldP spid="92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81000" y="1738313"/>
            <a:ext cx="220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/>
              <a:t>Củng cố: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534400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/>
              <a:t>1. Từ chỉ gồm một tiếng gọi là từ gì ? Cho ví dụ.</a:t>
            </a:r>
          </a:p>
          <a:p>
            <a:pPr eaLnBrk="1" hangingPunct="1">
              <a:spcBef>
                <a:spcPct val="50000"/>
              </a:spcBef>
            </a:pPr>
            <a:r>
              <a:rPr lang="en-US" sz="3000"/>
              <a:t>2. Từ gồm hai hay nhiều tiếng gọi là từ gì? Cho ví dụ.</a:t>
            </a:r>
          </a:p>
          <a:p>
            <a:pPr eaLnBrk="1" hangingPunct="1">
              <a:spcBef>
                <a:spcPct val="50000"/>
              </a:spcBef>
            </a:pPr>
            <a:r>
              <a:rPr lang="en-US" sz="3000"/>
              <a:t>3. Từ dùng để làm gì?</a:t>
            </a:r>
          </a:p>
          <a:p>
            <a:pPr eaLnBrk="1" hangingPunct="1">
              <a:spcBef>
                <a:spcPct val="50000"/>
              </a:spcBef>
            </a:pPr>
            <a:r>
              <a:rPr lang="en-US" sz="2600"/>
              <a:t>    </a:t>
            </a:r>
          </a:p>
        </p:txBody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457200" y="38100"/>
            <a:ext cx="838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u="sng"/>
              <a:t>Luyện từ và câu:</a:t>
            </a:r>
            <a:r>
              <a:rPr lang="en-US" b="1"/>
              <a:t>       </a:t>
            </a:r>
            <a:r>
              <a:rPr lang="en-US" b="1">
                <a:solidFill>
                  <a:srgbClr val="FF0000"/>
                </a:solidFill>
              </a:rPr>
              <a:t>Từ đơn và từ phức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</TotalTime>
  <Words>628</Words>
  <Application>Microsoft Office PowerPoint</Application>
  <PresentationFormat>On-screen Show (4:3)</PresentationFormat>
  <Paragraphs>77</Paragraphs>
  <Slides>9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VNI-Times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ATA</dc:creator>
  <cp:lastModifiedBy>CSTeam</cp:lastModifiedBy>
  <cp:revision>56</cp:revision>
  <dcterms:created xsi:type="dcterms:W3CDTF">2008-09-12T15:51:07Z</dcterms:created>
  <dcterms:modified xsi:type="dcterms:W3CDTF">2016-06-30T01:28:00Z</dcterms:modified>
</cp:coreProperties>
</file>